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9"/>
    <a:srgbClr val="DCE6F2"/>
    <a:srgbClr val="2A6AB2"/>
    <a:srgbClr val="991B7E"/>
    <a:srgbClr val="B9CDE5"/>
    <a:srgbClr val="F3EAF5"/>
    <a:srgbClr val="E4E6F5"/>
    <a:srgbClr val="003C74"/>
    <a:srgbClr val="65B32E"/>
    <a:srgbClr val="F0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768" autoAdjust="0"/>
    <p:restoredTop sz="94404" autoAdjust="0"/>
  </p:normalViewPr>
  <p:slideViewPr>
    <p:cSldViewPr>
      <p:cViewPr varScale="1">
        <p:scale>
          <a:sx n="72" d="100"/>
          <a:sy n="72" d="100"/>
        </p:scale>
        <p:origin x="2778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690F28FC-C220-413A-8994-2E874918A880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DDD6BD65-B314-448C-91B1-D33DC86A6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BD65-B314-448C-91B1-D33DC86A67D9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01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4311-AE1E-42AE-9ACE-C8F3173D5A29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39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1065-1F9D-497F-B098-4D6DCE432A65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05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B1F33-B6F5-4275-AD25-892106079147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05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B5F8D-3193-4BB7-BF11-AAEEA46884AF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1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A741-EA4F-4BD7-97E9-70225F71FFF8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59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F8F75-5693-449E-8A1C-0A8B0FE19C9B}" type="datetime1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35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934D-9290-4378-802F-1AA6D00ED4F1}" type="datetime1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0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20A7-1EBB-4F61-90FC-56BB6556D2AB}" type="datetime1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77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CBC2-556D-433C-BF8D-C1E52CB9B032}" type="datetime1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6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1AEE-A1FA-40E8-BFE7-80A94CB67585}" type="datetime1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70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92DE-D383-4E14-A31A-126D0CC3D1C3}" type="datetime1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92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96A3-F947-4263-B938-78B19626BE95}" type="datetime1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Document réalisé par ERHR IDF, mis à jour le 21 février 2019.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DA4E-3688-41E9-8FC0-AE37C148C7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3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3608967" y="762572"/>
            <a:ext cx="3659933" cy="374516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FR" sz="1200" b="1" dirty="0">
              <a:latin typeface="+mn-lt"/>
            </a:endParaRPr>
          </a:p>
        </p:txBody>
      </p:sp>
      <p:sp>
        <p:nvSpPr>
          <p:cNvPr id="40" name="Espace réservé du pied de page 39"/>
          <p:cNvSpPr>
            <a:spLocks noGrp="1"/>
          </p:cNvSpPr>
          <p:nvPr>
            <p:ph type="ftr" sz="quarter" idx="11"/>
          </p:nvPr>
        </p:nvSpPr>
        <p:spPr>
          <a:xfrm>
            <a:off x="63758" y="10336138"/>
            <a:ext cx="7561262" cy="237279"/>
          </a:xfrm>
        </p:spPr>
        <p:txBody>
          <a:bodyPr/>
          <a:lstStyle/>
          <a:p>
            <a:r>
              <a:rPr lang="fr-FR" sz="850" dirty="0">
                <a:solidFill>
                  <a:schemeClr val="tx2">
                    <a:lumMod val="75000"/>
                  </a:schemeClr>
                </a:solidFill>
              </a:rPr>
              <a:t>Document réalisé par ERHR IDF, mise à jour du </a:t>
            </a:r>
            <a:fld id="{5B0D20AA-ADEF-44A8-9482-1B97F1FC05B4}" type="datetime1">
              <a:rPr lang="fr-FR" sz="850">
                <a:solidFill>
                  <a:schemeClr val="tx2">
                    <a:lumMod val="75000"/>
                  </a:schemeClr>
                </a:solidFill>
              </a:rPr>
              <a:pPr/>
              <a:t>22/03/2024</a:t>
            </a:fld>
            <a:r>
              <a:rPr lang="fr-FR" sz="850" dirty="0">
                <a:solidFill>
                  <a:schemeClr val="tx2">
                    <a:lumMod val="75000"/>
                  </a:schemeClr>
                </a:solidFill>
              </a:rPr>
              <a:t> - Retrouvez plus d'informations </a:t>
            </a:r>
            <a:r>
              <a:rPr lang="fr-FR" sz="850" dirty="0" smtClean="0">
                <a:solidFill>
                  <a:schemeClr val="tx2">
                    <a:lumMod val="75000"/>
                  </a:schemeClr>
                </a:solidFill>
              </a:rPr>
              <a:t>sur notre site </a:t>
            </a:r>
            <a:r>
              <a:rPr lang="fr-FR" sz="850" b="1" dirty="0" smtClean="0">
                <a:solidFill>
                  <a:srgbClr val="991B7E"/>
                </a:solidFill>
              </a:rPr>
              <a:t>www.iledefrance.erhr.fr</a:t>
            </a:r>
            <a:endParaRPr lang="fr-FR" sz="850" b="1" dirty="0">
              <a:solidFill>
                <a:srgbClr val="991B7E"/>
              </a:solidFill>
            </a:endParaRPr>
          </a:p>
          <a:p>
            <a:r>
              <a:rPr lang="fr-FR" sz="850" b="1" dirty="0" smtClean="0">
                <a:solidFill>
                  <a:srgbClr val="991B7E"/>
                </a:solidFill>
              </a:rPr>
              <a:t> </a:t>
            </a:r>
            <a:endParaRPr lang="fr-FR" sz="850" b="1" dirty="0">
              <a:solidFill>
                <a:srgbClr val="991B7E"/>
              </a:solidFill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945162"/>
              </p:ext>
            </p:extLst>
          </p:nvPr>
        </p:nvGraphicFramePr>
        <p:xfrm>
          <a:off x="339216" y="1233150"/>
          <a:ext cx="5315662" cy="124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652">
                  <a:extLst>
                    <a:ext uri="{9D8B030D-6E8A-4147-A177-3AD203B41FA5}">
                      <a16:colId xmlns:a16="http://schemas.microsoft.com/office/drawing/2014/main" val="3402907029"/>
                    </a:ext>
                  </a:extLst>
                </a:gridCol>
              </a:tblGrid>
              <a:tr h="293759">
                <a:tc gridSpan="2">
                  <a:txBody>
                    <a:bodyPr/>
                    <a:lstStyle/>
                    <a:p>
                      <a:pPr marL="0" algn="l" defTabSz="1043056" rtl="0" eaLnBrk="1" latinLnBrk="0" hangingPunct="1"/>
                      <a:r>
                        <a:rPr lang="fr-FR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Adresse: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6A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12">
                <a:tc>
                  <a:txBody>
                    <a:bodyPr/>
                    <a:lstStyle/>
                    <a:p>
                      <a:r>
                        <a:rPr lang="fr-FR" sz="11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Tél.</a:t>
                      </a:r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R="90000" marT="46800" marB="468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5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R="90000" marT="46800" marB="468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74">
                <a:tc>
                  <a:txBody>
                    <a:bodyPr/>
                    <a:lstStyle/>
                    <a:p>
                      <a:r>
                        <a:rPr lang="fr-FR" sz="11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E-mail</a:t>
                      </a:r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17">
                <a:tc>
                  <a:txBody>
                    <a:bodyPr/>
                    <a:lstStyle/>
                    <a:p>
                      <a:r>
                        <a:rPr lang="fr-FR" sz="11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Site </a:t>
                      </a:r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34101"/>
              </p:ext>
            </p:extLst>
          </p:nvPr>
        </p:nvGraphicFramePr>
        <p:xfrm>
          <a:off x="1916498" y="772701"/>
          <a:ext cx="446449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4">
                  <a:extLst>
                    <a:ext uri="{9D8B030D-6E8A-4147-A177-3AD203B41FA5}">
                      <a16:colId xmlns:a16="http://schemas.microsoft.com/office/drawing/2014/main" val="3009597462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 algn="ctr"/>
                      <a:endParaRPr lang="fr-FR" sz="1200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749913"/>
                  </a:ext>
                </a:extLst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61301"/>
              </p:ext>
            </p:extLst>
          </p:nvPr>
        </p:nvGraphicFramePr>
        <p:xfrm>
          <a:off x="5785559" y="1872157"/>
          <a:ext cx="1443380" cy="52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397">
                <a:tc>
                  <a:txBody>
                    <a:bodyPr/>
                    <a:lstStyle/>
                    <a:p>
                      <a:pPr marL="0" algn="ctr" defTabSz="1043056" rtl="0" eaLnBrk="1" latinLnBrk="0" hangingPunct="1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PUBLIC ACCUEILLI</a:t>
                      </a:r>
                      <a:endParaRPr lang="fr-FR" sz="115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58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R="90000" marT="46800" marB="468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307838"/>
              </p:ext>
            </p:extLst>
          </p:nvPr>
        </p:nvGraphicFramePr>
        <p:xfrm>
          <a:off x="1916498" y="2538387"/>
          <a:ext cx="3728266" cy="230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171">
                <a:tc>
                  <a:txBody>
                    <a:bodyPr/>
                    <a:lstStyle/>
                    <a:p>
                      <a:pPr marL="0" algn="ctr" defTabSz="1043056" rtl="0" eaLnBrk="1" latinLnBrk="0" hangingPunct="1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DÉFICIENCE(S) ACCUEILLIE(S)</a:t>
                      </a:r>
                      <a:endParaRPr lang="fr-FR" sz="115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2947">
                <a:tc>
                  <a:txBody>
                    <a:bodyPr/>
                    <a:lstStyle/>
                    <a:p>
                      <a:pPr marL="171450" marR="0" lvl="0" indent="-1714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R="90000" marT="46800" marB="468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29684"/>
              </p:ext>
            </p:extLst>
          </p:nvPr>
        </p:nvGraphicFramePr>
        <p:xfrm>
          <a:off x="5788780" y="1136824"/>
          <a:ext cx="1443380" cy="6879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4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452">
                <a:tc>
                  <a:txBody>
                    <a:bodyPr/>
                    <a:lstStyle/>
                    <a:p>
                      <a:pPr marL="0" algn="ctr" defTabSz="1043056" rtl="0" eaLnBrk="1" latinLnBrk="0" hangingPunct="1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HANDICAP RARE</a:t>
                      </a:r>
                    </a:p>
                    <a:p>
                      <a:pPr marL="0" algn="ctr" defTabSz="1043056" rtl="0" eaLnBrk="1" latinLnBrk="0" hangingPunct="1"/>
                      <a:r>
                        <a:rPr lang="fr-FR" sz="11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ACCUEILLI</a:t>
                      </a:r>
                      <a:endParaRPr lang="fr-FR" sz="115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529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90000" marR="90000" marT="46800" marB="468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87111"/>
              </p:ext>
            </p:extLst>
          </p:nvPr>
        </p:nvGraphicFramePr>
        <p:xfrm>
          <a:off x="5785559" y="2538387"/>
          <a:ext cx="1443380" cy="230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84">
                  <a:extLst>
                    <a:ext uri="{9D8B030D-6E8A-4147-A177-3AD203B41FA5}">
                      <a16:colId xmlns:a16="http://schemas.microsoft.com/office/drawing/2014/main" val="1823904920"/>
                    </a:ext>
                  </a:extLst>
                </a:gridCol>
              </a:tblGrid>
              <a:tr h="321739">
                <a:tc gridSpan="2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CAPACITÉ D'ACCUEIL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6A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3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42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INTERNAT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81558"/>
                  </a:ext>
                </a:extLst>
              </a:tr>
              <a:tr h="3313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EXTERNAT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5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155702"/>
                  </a:ext>
                </a:extLst>
              </a:tr>
              <a:tr h="3313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TEMPO.</a:t>
                      </a:r>
                      <a:r>
                        <a:rPr kumimoji="0" lang="fr-F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RAIRE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5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75640"/>
                  </a:ext>
                </a:extLst>
              </a:tr>
              <a:tr h="3313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RÉPIT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5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378674"/>
                  </a:ext>
                </a:extLst>
              </a:tr>
              <a:tr h="3313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AUTRE</a:t>
                      </a: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5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50080"/>
                  </a:ext>
                </a:extLst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354994"/>
              </p:ext>
            </p:extLst>
          </p:nvPr>
        </p:nvGraphicFramePr>
        <p:xfrm>
          <a:off x="332323" y="2538387"/>
          <a:ext cx="1443380" cy="2300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209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SECTORISATION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907"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itre 1"/>
          <p:cNvSpPr txBox="1">
            <a:spLocks/>
          </p:cNvSpPr>
          <p:nvPr/>
        </p:nvSpPr>
        <p:spPr>
          <a:xfrm>
            <a:off x="339216" y="302889"/>
            <a:ext cx="1577282" cy="435298"/>
          </a:xfrm>
          <a:prstGeom prst="rect">
            <a:avLst/>
          </a:prstGeom>
          <a:solidFill>
            <a:srgbClr val="2A6AB2"/>
          </a:solidFill>
          <a:ln>
            <a:noFill/>
          </a:ln>
        </p:spPr>
        <p:txBody>
          <a:bodyPr vert="horz" lIns="104306" tIns="52153" rIns="104306" bIns="52153" rtlCol="0" anchor="ctr">
            <a:normAutofit fontScale="77500" lnSpcReduction="20000"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 smtClean="0">
                <a:solidFill>
                  <a:schemeClr val="bg1"/>
                </a:solidFill>
              </a:rPr>
              <a:t>Nom et type d’ ESMS</a:t>
            </a:r>
            <a:endParaRPr lang="fr-F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40374"/>
              </p:ext>
            </p:extLst>
          </p:nvPr>
        </p:nvGraphicFramePr>
        <p:xfrm>
          <a:off x="324247" y="5020717"/>
          <a:ext cx="3392451" cy="51332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2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9810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DESCRIPTION DE L'ÉTABLISSEMENT / SERVICE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18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r-FR" sz="1100" b="0" i="0" kern="1200" spc="-1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810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PROFESSIONS RESSOURCES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7866">
                <a:tc>
                  <a:txBody>
                    <a:bodyPr/>
                    <a:lstStyle/>
                    <a:p>
                      <a:pPr marL="171450" marR="0" lvl="0" indent="-1714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100" b="0" i="0" kern="1200" spc="-1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012944"/>
              </p:ext>
            </p:extLst>
          </p:nvPr>
        </p:nvGraphicFramePr>
        <p:xfrm>
          <a:off x="3844389" y="5020716"/>
          <a:ext cx="3392451" cy="51393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92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976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ACTIVITÉS PROPOSÉES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18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r-FR" sz="1100" b="0" i="0" kern="1200" spc="-1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058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COMPÉTENCES SPÉCIFIQUES PROPOSÉES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81B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6A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074">
                <a:tc>
                  <a:txBody>
                    <a:bodyPr/>
                    <a:lstStyle/>
                    <a:p>
                      <a:pPr marL="171450" marR="0" lvl="0" indent="-17145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100" b="0" i="0" kern="1200" spc="-1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Titre 1"/>
          <p:cNvSpPr txBox="1">
            <a:spLocks/>
          </p:cNvSpPr>
          <p:nvPr/>
        </p:nvSpPr>
        <p:spPr>
          <a:xfrm>
            <a:off x="1917634" y="302889"/>
            <a:ext cx="4099601" cy="435299"/>
          </a:xfrm>
          <a:prstGeom prst="rect">
            <a:avLst/>
          </a:prstGeom>
          <a:solidFill>
            <a:srgbClr val="E7EFF9"/>
          </a:solidFill>
          <a:ln>
            <a:noFill/>
          </a:ln>
        </p:spPr>
        <p:txBody>
          <a:bodyPr vert="horz" lIns="104306" tIns="52153" rIns="104306" bIns="52153" rtlCol="0" anchor="ctr">
            <a:norm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809600" y="1537526"/>
            <a:ext cx="828000" cy="800219"/>
          </a:xfrm>
          <a:prstGeom prst="rect">
            <a:avLst/>
          </a:prstGeom>
          <a:solidFill>
            <a:srgbClr val="E7EFF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solidFill>
                  <a:schemeClr val="accent1">
                    <a:lumMod val="50000"/>
                  </a:schemeClr>
                </a:solidFill>
              </a:rPr>
              <a:t>🌏</a:t>
            </a:r>
          </a:p>
          <a:p>
            <a:pPr algn="ctr"/>
            <a:r>
              <a:rPr lang="fr-FR" sz="800" b="1" dirty="0" smtClean="0">
                <a:solidFill>
                  <a:schemeClr val="tx2"/>
                </a:solidFill>
              </a:rPr>
              <a:t>SITUER SUR </a:t>
            </a:r>
          </a:p>
          <a:p>
            <a:pPr algn="ctr"/>
            <a:r>
              <a:rPr lang="fr-FR" sz="800" b="1" dirty="0" smtClean="0">
                <a:solidFill>
                  <a:schemeClr val="tx2"/>
                </a:solidFill>
              </a:rPr>
              <a:t>LA CARTE</a:t>
            </a:r>
            <a:endParaRPr lang="fr-FR" sz="1000" b="1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72" y="234132"/>
            <a:ext cx="1454512" cy="501113"/>
          </a:xfrm>
          <a:prstGeom prst="rect">
            <a:avLst/>
          </a:prstGeom>
        </p:spPr>
      </p:pic>
      <p:sp>
        <p:nvSpPr>
          <p:cNvPr id="22" name="Titre 1"/>
          <p:cNvSpPr txBox="1">
            <a:spLocks/>
          </p:cNvSpPr>
          <p:nvPr/>
        </p:nvSpPr>
        <p:spPr>
          <a:xfrm>
            <a:off x="339216" y="666180"/>
            <a:ext cx="5298384" cy="652793"/>
          </a:xfrm>
          <a:prstGeom prst="rect">
            <a:avLst/>
          </a:prstGeom>
          <a:noFill/>
          <a:ln>
            <a:noFill/>
          </a:ln>
        </p:spPr>
        <p:txBody>
          <a:bodyPr vert="horz" lIns="104306" tIns="52153" rIns="104306" bIns="52153" rtlCol="0" anchor="ctr">
            <a:normAutofit fontScale="77500" lnSpcReduction="20000"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 dirty="0" smtClean="0">
                <a:solidFill>
                  <a:srgbClr val="991A7F"/>
                </a:solidFill>
              </a:rPr>
              <a:t>Si vous souhaitez </a:t>
            </a:r>
            <a:r>
              <a:rPr lang="fr-FR" sz="1600" b="1" smtClean="0">
                <a:solidFill>
                  <a:srgbClr val="991A7F"/>
                </a:solidFill>
              </a:rPr>
              <a:t>être identifiés </a:t>
            </a:r>
            <a:r>
              <a:rPr lang="fr-FR" sz="1600" b="1" dirty="0" smtClean="0">
                <a:solidFill>
                  <a:srgbClr val="991A7F"/>
                </a:solidFill>
              </a:rPr>
              <a:t>comme partenaires, nous vous remercions de compléter cette fiche ou de nous laisser vos coordonnées sur cette fiche et nous vous recontacterons pour la complétude. </a:t>
            </a:r>
            <a:endParaRPr lang="fr-FR" sz="1600" b="1" dirty="0">
              <a:solidFill>
                <a:srgbClr val="991A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101</Words>
  <Application>Microsoft Office PowerPoint</Application>
  <PresentationFormat>Personnalisé</PresentationFormat>
  <Paragraphs>29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l’établissement</dc:title>
  <dc:creator>Philippe LELONG</dc:creator>
  <cp:lastModifiedBy>TAGGIASCO Valérie</cp:lastModifiedBy>
  <cp:revision>172</cp:revision>
  <cp:lastPrinted>2024-03-11T15:40:55Z</cp:lastPrinted>
  <dcterms:created xsi:type="dcterms:W3CDTF">2019-02-20T13:55:09Z</dcterms:created>
  <dcterms:modified xsi:type="dcterms:W3CDTF">2024-03-22T16:01:44Z</dcterms:modified>
</cp:coreProperties>
</file>